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782B7-0097-409D-B74E-3C7C324D4B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B8ED88-4F04-420F-BE80-83244E4B3DDD}">
      <dgm:prSet phldrT="[Текст]"/>
      <dgm:spPr/>
      <dgm:t>
        <a:bodyPr/>
        <a:lstStyle/>
        <a:p>
          <a:r>
            <a:rPr lang="ru-RU" dirty="0"/>
            <a:t>Общее собрание</a:t>
          </a:r>
        </a:p>
      </dgm:t>
    </dgm:pt>
    <dgm:pt modelId="{A43D96D0-C34D-447E-94C9-CBD1F07A2311}" type="parTrans" cxnId="{575DD72C-80C8-4F7A-9D15-70F0DB560E69}">
      <dgm:prSet/>
      <dgm:spPr/>
      <dgm:t>
        <a:bodyPr/>
        <a:lstStyle/>
        <a:p>
          <a:endParaRPr lang="ru-RU"/>
        </a:p>
      </dgm:t>
    </dgm:pt>
    <dgm:pt modelId="{2A7A0E32-5C93-4DB5-B723-BFD69426907E}" type="sibTrans" cxnId="{575DD72C-80C8-4F7A-9D15-70F0DB560E69}">
      <dgm:prSet/>
      <dgm:spPr/>
      <dgm:t>
        <a:bodyPr/>
        <a:lstStyle/>
        <a:p>
          <a:endParaRPr lang="ru-RU"/>
        </a:p>
      </dgm:t>
    </dgm:pt>
    <dgm:pt modelId="{F4DA40AE-18E0-49B4-95FF-75F885CFFAB9}">
      <dgm:prSet phldrT="[Текст]"/>
      <dgm:spPr/>
      <dgm:t>
        <a:bodyPr/>
        <a:lstStyle/>
        <a:p>
          <a:r>
            <a:rPr lang="ru-RU" dirty="0"/>
            <a:t>Созывается редко – решение может запоздать</a:t>
          </a:r>
        </a:p>
      </dgm:t>
    </dgm:pt>
    <dgm:pt modelId="{7B309A90-AE01-431D-BA99-1E7650FED97D}" type="parTrans" cxnId="{9FB4E86B-D48B-429F-B989-7C333A1686AF}">
      <dgm:prSet/>
      <dgm:spPr/>
      <dgm:t>
        <a:bodyPr/>
        <a:lstStyle/>
        <a:p>
          <a:endParaRPr lang="ru-RU"/>
        </a:p>
      </dgm:t>
    </dgm:pt>
    <dgm:pt modelId="{64310ECB-AD79-473B-947B-E93AECBA2FFE}" type="sibTrans" cxnId="{9FB4E86B-D48B-429F-B989-7C333A1686AF}">
      <dgm:prSet/>
      <dgm:spPr/>
      <dgm:t>
        <a:bodyPr/>
        <a:lstStyle/>
        <a:p>
          <a:endParaRPr lang="ru-RU"/>
        </a:p>
      </dgm:t>
    </dgm:pt>
    <dgm:pt modelId="{07BDF2B4-84C8-49E0-978A-BB6B0A93EEA4}">
      <dgm:prSet phldrT="[Текст]"/>
      <dgm:spPr/>
      <dgm:t>
        <a:bodyPr/>
        <a:lstStyle/>
        <a:p>
          <a:r>
            <a:rPr lang="ru-RU" dirty="0"/>
            <a:t>Наблюдательный совет</a:t>
          </a:r>
        </a:p>
      </dgm:t>
    </dgm:pt>
    <dgm:pt modelId="{C608EF69-C37E-44A8-B8CA-D296E8566757}" type="parTrans" cxnId="{696AE0F8-796D-4A5A-BABA-B895A8411404}">
      <dgm:prSet/>
      <dgm:spPr/>
      <dgm:t>
        <a:bodyPr/>
        <a:lstStyle/>
        <a:p>
          <a:endParaRPr lang="ru-RU"/>
        </a:p>
      </dgm:t>
    </dgm:pt>
    <dgm:pt modelId="{115C066A-519C-4FF8-8230-97910EE08A7A}" type="sibTrans" cxnId="{696AE0F8-796D-4A5A-BABA-B895A8411404}">
      <dgm:prSet/>
      <dgm:spPr/>
      <dgm:t>
        <a:bodyPr/>
        <a:lstStyle/>
        <a:p>
          <a:endParaRPr lang="ru-RU"/>
        </a:p>
      </dgm:t>
    </dgm:pt>
    <dgm:pt modelId="{2A17C89F-67D6-4ACE-BC7E-30762BA2A160}">
      <dgm:prSet phldrT="[Текст]"/>
      <dgm:spPr/>
      <dgm:t>
        <a:bodyPr/>
        <a:lstStyle/>
        <a:p>
          <a:r>
            <a:rPr lang="ru-RU" dirty="0"/>
            <a:t>Состоит из членов кооператива: могут быть обмануты, запуганы, подкуплены</a:t>
          </a:r>
        </a:p>
      </dgm:t>
    </dgm:pt>
    <dgm:pt modelId="{D5A6E68C-3CC9-4C98-861C-180E41AEA554}" type="parTrans" cxnId="{2641A8B0-EDA1-4503-80EA-78E26FF55005}">
      <dgm:prSet/>
      <dgm:spPr/>
      <dgm:t>
        <a:bodyPr/>
        <a:lstStyle/>
        <a:p>
          <a:endParaRPr lang="ru-RU"/>
        </a:p>
      </dgm:t>
    </dgm:pt>
    <dgm:pt modelId="{ADFE2430-19FD-4186-8A7D-641F956A25C3}" type="sibTrans" cxnId="{2641A8B0-EDA1-4503-80EA-78E26FF55005}">
      <dgm:prSet/>
      <dgm:spPr/>
      <dgm:t>
        <a:bodyPr/>
        <a:lstStyle/>
        <a:p>
          <a:endParaRPr lang="ru-RU"/>
        </a:p>
      </dgm:t>
    </dgm:pt>
    <dgm:pt modelId="{37B4FB0C-9118-4CDC-B940-92B02D825A54}">
      <dgm:prSet phldrT="[Текст]"/>
      <dgm:spPr/>
      <dgm:t>
        <a:bodyPr/>
        <a:lstStyle/>
        <a:p>
          <a:r>
            <a:rPr lang="ru-RU" dirty="0"/>
            <a:t>Ревизионный союз сельскохозяйственных кооперативов:</a:t>
          </a:r>
        </a:p>
      </dgm:t>
    </dgm:pt>
    <dgm:pt modelId="{AB41AAD5-22A5-439F-86BF-54941B5C3897}" type="parTrans" cxnId="{CC0F6BE4-6174-4539-8961-822D2A22C7B5}">
      <dgm:prSet/>
      <dgm:spPr/>
      <dgm:t>
        <a:bodyPr/>
        <a:lstStyle/>
        <a:p>
          <a:endParaRPr lang="ru-RU"/>
        </a:p>
      </dgm:t>
    </dgm:pt>
    <dgm:pt modelId="{836DF8E9-9B25-4FB9-866A-7A4FED923670}" type="sibTrans" cxnId="{CC0F6BE4-6174-4539-8961-822D2A22C7B5}">
      <dgm:prSet/>
      <dgm:spPr/>
      <dgm:t>
        <a:bodyPr/>
        <a:lstStyle/>
        <a:p>
          <a:endParaRPr lang="ru-RU"/>
        </a:p>
      </dgm:t>
    </dgm:pt>
    <dgm:pt modelId="{F7CE8635-202A-4AEA-92A6-CD737F39836C}">
      <dgm:prSet phldrT="[Текст]"/>
      <dgm:spPr/>
      <dgm:t>
        <a:bodyPr/>
        <a:lstStyle/>
        <a:p>
          <a:r>
            <a:rPr lang="ru-RU" dirty="0"/>
            <a:t>Компетентный, зависимый от кооперации в целом, независимый от конкретного кооператива</a:t>
          </a:r>
        </a:p>
      </dgm:t>
    </dgm:pt>
    <dgm:pt modelId="{D60B8806-1030-4479-94DA-91803AE9A5DD}" type="parTrans" cxnId="{11CFE2AE-63F9-426A-8A22-C34810A0E1A2}">
      <dgm:prSet/>
      <dgm:spPr/>
      <dgm:t>
        <a:bodyPr/>
        <a:lstStyle/>
        <a:p>
          <a:endParaRPr lang="ru-RU"/>
        </a:p>
      </dgm:t>
    </dgm:pt>
    <dgm:pt modelId="{A2041373-8E94-4B1A-A100-01A86F22F2B1}" type="sibTrans" cxnId="{11CFE2AE-63F9-426A-8A22-C34810A0E1A2}">
      <dgm:prSet/>
      <dgm:spPr/>
      <dgm:t>
        <a:bodyPr/>
        <a:lstStyle/>
        <a:p>
          <a:endParaRPr lang="ru-RU"/>
        </a:p>
      </dgm:t>
    </dgm:pt>
    <dgm:pt modelId="{8F6F273B-506B-49A1-B815-6CF178F3021C}" type="pres">
      <dgm:prSet presAssocID="{A8E782B7-0097-409D-B74E-3C7C324D4B7F}" presName="linear" presStyleCnt="0">
        <dgm:presLayoutVars>
          <dgm:dir/>
          <dgm:resizeHandles val="exact"/>
        </dgm:presLayoutVars>
      </dgm:prSet>
      <dgm:spPr/>
    </dgm:pt>
    <dgm:pt modelId="{04D734C0-1AB2-4931-9EF1-AA2D4AF4AF7A}" type="pres">
      <dgm:prSet presAssocID="{3BB8ED88-4F04-420F-BE80-83244E4B3DDD}" presName="comp" presStyleCnt="0"/>
      <dgm:spPr/>
    </dgm:pt>
    <dgm:pt modelId="{EC51C29B-C620-4661-807E-75B13F4B0D5B}" type="pres">
      <dgm:prSet presAssocID="{3BB8ED88-4F04-420F-BE80-83244E4B3DDD}" presName="box" presStyleLbl="node1" presStyleIdx="0" presStyleCnt="3"/>
      <dgm:spPr/>
    </dgm:pt>
    <dgm:pt modelId="{E0870151-57B1-4AF0-8021-AFB556FA9B27}" type="pres">
      <dgm:prSet presAssocID="{3BB8ED88-4F04-420F-BE80-83244E4B3DD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F7E9B870-AC5A-4D44-91BE-D5AA570E3BC3}" type="pres">
      <dgm:prSet presAssocID="{3BB8ED88-4F04-420F-BE80-83244E4B3DDD}" presName="text" presStyleLbl="node1" presStyleIdx="0" presStyleCnt="3">
        <dgm:presLayoutVars>
          <dgm:bulletEnabled val="1"/>
        </dgm:presLayoutVars>
      </dgm:prSet>
      <dgm:spPr/>
    </dgm:pt>
    <dgm:pt modelId="{3DC62594-C99E-460A-8F95-E48334BC3E04}" type="pres">
      <dgm:prSet presAssocID="{2A7A0E32-5C93-4DB5-B723-BFD69426907E}" presName="spacer" presStyleCnt="0"/>
      <dgm:spPr/>
    </dgm:pt>
    <dgm:pt modelId="{65712B27-715A-45D6-B21E-56E2B7DB5559}" type="pres">
      <dgm:prSet presAssocID="{07BDF2B4-84C8-49E0-978A-BB6B0A93EEA4}" presName="comp" presStyleCnt="0"/>
      <dgm:spPr/>
    </dgm:pt>
    <dgm:pt modelId="{4A60DB98-81D2-488B-A55D-74584F45C1E6}" type="pres">
      <dgm:prSet presAssocID="{07BDF2B4-84C8-49E0-978A-BB6B0A93EEA4}" presName="box" presStyleLbl="node1" presStyleIdx="1" presStyleCnt="3"/>
      <dgm:spPr/>
    </dgm:pt>
    <dgm:pt modelId="{8EC6EDC6-5B1A-43EB-86F3-71CDF0377D3E}" type="pres">
      <dgm:prSet presAssocID="{07BDF2B4-84C8-49E0-978A-BB6B0A93EEA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9B0B83BE-EEB9-443A-B5CF-C2AD87E8C705}" type="pres">
      <dgm:prSet presAssocID="{07BDF2B4-84C8-49E0-978A-BB6B0A93EEA4}" presName="text" presStyleLbl="node1" presStyleIdx="1" presStyleCnt="3">
        <dgm:presLayoutVars>
          <dgm:bulletEnabled val="1"/>
        </dgm:presLayoutVars>
      </dgm:prSet>
      <dgm:spPr/>
    </dgm:pt>
    <dgm:pt modelId="{FECCA116-A0D0-46AB-9A9F-47F980365A42}" type="pres">
      <dgm:prSet presAssocID="{115C066A-519C-4FF8-8230-97910EE08A7A}" presName="spacer" presStyleCnt="0"/>
      <dgm:spPr/>
    </dgm:pt>
    <dgm:pt modelId="{093576D0-7419-41A5-A2FD-0B947680BFA0}" type="pres">
      <dgm:prSet presAssocID="{37B4FB0C-9118-4CDC-B940-92B02D825A54}" presName="comp" presStyleCnt="0"/>
      <dgm:spPr/>
    </dgm:pt>
    <dgm:pt modelId="{279DECAC-58B3-41C5-BA63-EE7D3BD43280}" type="pres">
      <dgm:prSet presAssocID="{37B4FB0C-9118-4CDC-B940-92B02D825A54}" presName="box" presStyleLbl="node1" presStyleIdx="2" presStyleCnt="3"/>
      <dgm:spPr/>
    </dgm:pt>
    <dgm:pt modelId="{FDCFB072-3CED-437E-9B69-EE63A92CEFF0}" type="pres">
      <dgm:prSet presAssocID="{37B4FB0C-9118-4CDC-B940-92B02D825A54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26000" b="-26000"/>
          </a:stretch>
        </a:blipFill>
      </dgm:spPr>
    </dgm:pt>
    <dgm:pt modelId="{6DAACC91-6A9E-4A0F-B23F-0F2E52FC13C1}" type="pres">
      <dgm:prSet presAssocID="{37B4FB0C-9118-4CDC-B940-92B02D825A54}" presName="text" presStyleLbl="node1" presStyleIdx="2" presStyleCnt="3">
        <dgm:presLayoutVars>
          <dgm:bulletEnabled val="1"/>
        </dgm:presLayoutVars>
      </dgm:prSet>
      <dgm:spPr/>
    </dgm:pt>
  </dgm:ptLst>
  <dgm:cxnLst>
    <dgm:cxn modelId="{F710D008-90EB-48D7-BA1B-EBB620A41A65}" type="presOf" srcId="{37B4FB0C-9118-4CDC-B940-92B02D825A54}" destId="{279DECAC-58B3-41C5-BA63-EE7D3BD43280}" srcOrd="0" destOrd="0" presId="urn:microsoft.com/office/officeart/2005/8/layout/vList4"/>
    <dgm:cxn modelId="{AD329924-77E2-4DE6-BCB9-B8BE1CBE67D0}" type="presOf" srcId="{F7CE8635-202A-4AEA-92A6-CD737F39836C}" destId="{279DECAC-58B3-41C5-BA63-EE7D3BD43280}" srcOrd="0" destOrd="1" presId="urn:microsoft.com/office/officeart/2005/8/layout/vList4"/>
    <dgm:cxn modelId="{575DD72C-80C8-4F7A-9D15-70F0DB560E69}" srcId="{A8E782B7-0097-409D-B74E-3C7C324D4B7F}" destId="{3BB8ED88-4F04-420F-BE80-83244E4B3DDD}" srcOrd="0" destOrd="0" parTransId="{A43D96D0-C34D-447E-94C9-CBD1F07A2311}" sibTransId="{2A7A0E32-5C93-4DB5-B723-BFD69426907E}"/>
    <dgm:cxn modelId="{39F8943C-B519-4925-8823-900E7C4B831D}" type="presOf" srcId="{F7CE8635-202A-4AEA-92A6-CD737F39836C}" destId="{6DAACC91-6A9E-4A0F-B23F-0F2E52FC13C1}" srcOrd="1" destOrd="1" presId="urn:microsoft.com/office/officeart/2005/8/layout/vList4"/>
    <dgm:cxn modelId="{B5150040-4EA8-438B-84FD-0105A0943FF0}" type="presOf" srcId="{A8E782B7-0097-409D-B74E-3C7C324D4B7F}" destId="{8F6F273B-506B-49A1-B815-6CF178F3021C}" srcOrd="0" destOrd="0" presId="urn:microsoft.com/office/officeart/2005/8/layout/vList4"/>
    <dgm:cxn modelId="{8774575E-F4D8-496A-97E0-5D9D7B872C67}" type="presOf" srcId="{3BB8ED88-4F04-420F-BE80-83244E4B3DDD}" destId="{F7E9B870-AC5A-4D44-91BE-D5AA570E3BC3}" srcOrd="1" destOrd="0" presId="urn:microsoft.com/office/officeart/2005/8/layout/vList4"/>
    <dgm:cxn modelId="{A66DE044-97E2-4467-A038-A90E0976B030}" type="presOf" srcId="{2A17C89F-67D6-4ACE-BC7E-30762BA2A160}" destId="{4A60DB98-81D2-488B-A55D-74584F45C1E6}" srcOrd="0" destOrd="1" presId="urn:microsoft.com/office/officeart/2005/8/layout/vList4"/>
    <dgm:cxn modelId="{9FB4E86B-D48B-429F-B989-7C333A1686AF}" srcId="{3BB8ED88-4F04-420F-BE80-83244E4B3DDD}" destId="{F4DA40AE-18E0-49B4-95FF-75F885CFFAB9}" srcOrd="0" destOrd="0" parTransId="{7B309A90-AE01-431D-BA99-1E7650FED97D}" sibTransId="{64310ECB-AD79-473B-947B-E93AECBA2FFE}"/>
    <dgm:cxn modelId="{0F911A6C-D1D7-4727-B076-42BB17BB7A2F}" type="presOf" srcId="{F4DA40AE-18E0-49B4-95FF-75F885CFFAB9}" destId="{F7E9B870-AC5A-4D44-91BE-D5AA570E3BC3}" srcOrd="1" destOrd="1" presId="urn:microsoft.com/office/officeart/2005/8/layout/vList4"/>
    <dgm:cxn modelId="{E0ECAF52-A68E-4516-8F6F-2259A4FBEE5E}" type="presOf" srcId="{F4DA40AE-18E0-49B4-95FF-75F885CFFAB9}" destId="{EC51C29B-C620-4661-807E-75B13F4B0D5B}" srcOrd="0" destOrd="1" presId="urn:microsoft.com/office/officeart/2005/8/layout/vList4"/>
    <dgm:cxn modelId="{EA070955-11B5-4A10-ACE6-6368DF7D9EFE}" type="presOf" srcId="{37B4FB0C-9118-4CDC-B940-92B02D825A54}" destId="{6DAACC91-6A9E-4A0F-B23F-0F2E52FC13C1}" srcOrd="1" destOrd="0" presId="urn:microsoft.com/office/officeart/2005/8/layout/vList4"/>
    <dgm:cxn modelId="{9BEF208A-63A8-4909-A805-9423AE5E6FAA}" type="presOf" srcId="{07BDF2B4-84C8-49E0-978A-BB6B0A93EEA4}" destId="{4A60DB98-81D2-488B-A55D-74584F45C1E6}" srcOrd="0" destOrd="0" presId="urn:microsoft.com/office/officeart/2005/8/layout/vList4"/>
    <dgm:cxn modelId="{11CFE2AE-63F9-426A-8A22-C34810A0E1A2}" srcId="{37B4FB0C-9118-4CDC-B940-92B02D825A54}" destId="{F7CE8635-202A-4AEA-92A6-CD737F39836C}" srcOrd="0" destOrd="0" parTransId="{D60B8806-1030-4479-94DA-91803AE9A5DD}" sibTransId="{A2041373-8E94-4B1A-A100-01A86F22F2B1}"/>
    <dgm:cxn modelId="{2641A8B0-EDA1-4503-80EA-78E26FF55005}" srcId="{07BDF2B4-84C8-49E0-978A-BB6B0A93EEA4}" destId="{2A17C89F-67D6-4ACE-BC7E-30762BA2A160}" srcOrd="0" destOrd="0" parTransId="{D5A6E68C-3CC9-4C98-861C-180E41AEA554}" sibTransId="{ADFE2430-19FD-4186-8A7D-641F956A25C3}"/>
    <dgm:cxn modelId="{EDDBAEB0-635E-4102-8FE3-F0B98BC2EEE5}" type="presOf" srcId="{07BDF2B4-84C8-49E0-978A-BB6B0A93EEA4}" destId="{9B0B83BE-EEB9-443A-B5CF-C2AD87E8C705}" srcOrd="1" destOrd="0" presId="urn:microsoft.com/office/officeart/2005/8/layout/vList4"/>
    <dgm:cxn modelId="{363600BC-B079-4A7C-9354-BF98D711419A}" type="presOf" srcId="{2A17C89F-67D6-4ACE-BC7E-30762BA2A160}" destId="{9B0B83BE-EEB9-443A-B5CF-C2AD87E8C705}" srcOrd="1" destOrd="1" presId="urn:microsoft.com/office/officeart/2005/8/layout/vList4"/>
    <dgm:cxn modelId="{CC0F6BE4-6174-4539-8961-822D2A22C7B5}" srcId="{A8E782B7-0097-409D-B74E-3C7C324D4B7F}" destId="{37B4FB0C-9118-4CDC-B940-92B02D825A54}" srcOrd="2" destOrd="0" parTransId="{AB41AAD5-22A5-439F-86BF-54941B5C3897}" sibTransId="{836DF8E9-9B25-4FB9-866A-7A4FED923670}"/>
    <dgm:cxn modelId="{DD84ABE4-88DA-4E8D-80C1-F1881A2A94AB}" type="presOf" srcId="{3BB8ED88-4F04-420F-BE80-83244E4B3DDD}" destId="{EC51C29B-C620-4661-807E-75B13F4B0D5B}" srcOrd="0" destOrd="0" presId="urn:microsoft.com/office/officeart/2005/8/layout/vList4"/>
    <dgm:cxn modelId="{696AE0F8-796D-4A5A-BABA-B895A8411404}" srcId="{A8E782B7-0097-409D-B74E-3C7C324D4B7F}" destId="{07BDF2B4-84C8-49E0-978A-BB6B0A93EEA4}" srcOrd="1" destOrd="0" parTransId="{C608EF69-C37E-44A8-B8CA-D296E8566757}" sibTransId="{115C066A-519C-4FF8-8230-97910EE08A7A}"/>
    <dgm:cxn modelId="{6FD0E78D-46FF-4232-92B8-D46367051943}" type="presParOf" srcId="{8F6F273B-506B-49A1-B815-6CF178F3021C}" destId="{04D734C0-1AB2-4931-9EF1-AA2D4AF4AF7A}" srcOrd="0" destOrd="0" presId="urn:microsoft.com/office/officeart/2005/8/layout/vList4"/>
    <dgm:cxn modelId="{BAD5D295-86F8-4C4B-B2C8-E4FE52B4BAC4}" type="presParOf" srcId="{04D734C0-1AB2-4931-9EF1-AA2D4AF4AF7A}" destId="{EC51C29B-C620-4661-807E-75B13F4B0D5B}" srcOrd="0" destOrd="0" presId="urn:microsoft.com/office/officeart/2005/8/layout/vList4"/>
    <dgm:cxn modelId="{E7032B8B-C25D-47C4-A2FF-8A46156839F3}" type="presParOf" srcId="{04D734C0-1AB2-4931-9EF1-AA2D4AF4AF7A}" destId="{E0870151-57B1-4AF0-8021-AFB556FA9B27}" srcOrd="1" destOrd="0" presId="urn:microsoft.com/office/officeart/2005/8/layout/vList4"/>
    <dgm:cxn modelId="{797FCABE-E612-4EC7-99C3-FD25D8866250}" type="presParOf" srcId="{04D734C0-1AB2-4931-9EF1-AA2D4AF4AF7A}" destId="{F7E9B870-AC5A-4D44-91BE-D5AA570E3BC3}" srcOrd="2" destOrd="0" presId="urn:microsoft.com/office/officeart/2005/8/layout/vList4"/>
    <dgm:cxn modelId="{9C1F8DB0-A61D-475D-9732-4C8CB5F57AB2}" type="presParOf" srcId="{8F6F273B-506B-49A1-B815-6CF178F3021C}" destId="{3DC62594-C99E-460A-8F95-E48334BC3E04}" srcOrd="1" destOrd="0" presId="urn:microsoft.com/office/officeart/2005/8/layout/vList4"/>
    <dgm:cxn modelId="{FD6041EE-F72A-4221-8AD2-D93036A9E5FC}" type="presParOf" srcId="{8F6F273B-506B-49A1-B815-6CF178F3021C}" destId="{65712B27-715A-45D6-B21E-56E2B7DB5559}" srcOrd="2" destOrd="0" presId="urn:microsoft.com/office/officeart/2005/8/layout/vList4"/>
    <dgm:cxn modelId="{B817D2A0-D9F6-41E5-80B1-98F7E830E030}" type="presParOf" srcId="{65712B27-715A-45D6-B21E-56E2B7DB5559}" destId="{4A60DB98-81D2-488B-A55D-74584F45C1E6}" srcOrd="0" destOrd="0" presId="urn:microsoft.com/office/officeart/2005/8/layout/vList4"/>
    <dgm:cxn modelId="{9AD37F19-87D6-431B-818C-087D93715A70}" type="presParOf" srcId="{65712B27-715A-45D6-B21E-56E2B7DB5559}" destId="{8EC6EDC6-5B1A-43EB-86F3-71CDF0377D3E}" srcOrd="1" destOrd="0" presId="urn:microsoft.com/office/officeart/2005/8/layout/vList4"/>
    <dgm:cxn modelId="{9F8CABE7-B2A4-485D-9FF1-C497AD0F32AC}" type="presParOf" srcId="{65712B27-715A-45D6-B21E-56E2B7DB5559}" destId="{9B0B83BE-EEB9-443A-B5CF-C2AD87E8C705}" srcOrd="2" destOrd="0" presId="urn:microsoft.com/office/officeart/2005/8/layout/vList4"/>
    <dgm:cxn modelId="{0728184F-F8BE-49FB-A230-176AE3D64FED}" type="presParOf" srcId="{8F6F273B-506B-49A1-B815-6CF178F3021C}" destId="{FECCA116-A0D0-46AB-9A9F-47F980365A42}" srcOrd="3" destOrd="0" presId="urn:microsoft.com/office/officeart/2005/8/layout/vList4"/>
    <dgm:cxn modelId="{B36F7CFB-24FF-47F4-8AA6-EAAAFC80EDCE}" type="presParOf" srcId="{8F6F273B-506B-49A1-B815-6CF178F3021C}" destId="{093576D0-7419-41A5-A2FD-0B947680BFA0}" srcOrd="4" destOrd="0" presId="urn:microsoft.com/office/officeart/2005/8/layout/vList4"/>
    <dgm:cxn modelId="{92EEBDBA-579C-45D3-B6D7-68C8E9A1F0D8}" type="presParOf" srcId="{093576D0-7419-41A5-A2FD-0B947680BFA0}" destId="{279DECAC-58B3-41C5-BA63-EE7D3BD43280}" srcOrd="0" destOrd="0" presId="urn:microsoft.com/office/officeart/2005/8/layout/vList4"/>
    <dgm:cxn modelId="{FA950CA4-9DFC-4998-9075-26F7996C6B4C}" type="presParOf" srcId="{093576D0-7419-41A5-A2FD-0B947680BFA0}" destId="{FDCFB072-3CED-437E-9B69-EE63A92CEFF0}" srcOrd="1" destOrd="0" presId="urn:microsoft.com/office/officeart/2005/8/layout/vList4"/>
    <dgm:cxn modelId="{A5E399AE-DCD2-40BD-8C0D-B2F9DDAE3F9D}" type="presParOf" srcId="{093576D0-7419-41A5-A2FD-0B947680BFA0}" destId="{6DAACC91-6A9E-4A0F-B23F-0F2E52FC13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C29B-C620-4661-807E-75B13F4B0D5B}">
      <dsp:nvSpPr>
        <dsp:cNvPr id="0" name=""/>
        <dsp:cNvSpPr/>
      </dsp:nvSpPr>
      <dsp:spPr>
        <a:xfrm>
          <a:off x="0" y="0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Общее собрание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Созывается редко – решение может запоздать</a:t>
          </a:r>
        </a:p>
      </dsp:txBody>
      <dsp:txXfrm>
        <a:off x="2233146" y="0"/>
        <a:ext cx="8282453" cy="1300261"/>
      </dsp:txXfrm>
    </dsp:sp>
    <dsp:sp modelId="{E0870151-57B1-4AF0-8021-AFB556FA9B27}">
      <dsp:nvSpPr>
        <dsp:cNvPr id="0" name=""/>
        <dsp:cNvSpPr/>
      </dsp:nvSpPr>
      <dsp:spPr>
        <a:xfrm>
          <a:off x="130026" y="130026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0DB98-81D2-488B-A55D-74584F45C1E6}">
      <dsp:nvSpPr>
        <dsp:cNvPr id="0" name=""/>
        <dsp:cNvSpPr/>
      </dsp:nvSpPr>
      <dsp:spPr>
        <a:xfrm>
          <a:off x="0" y="1430287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Наблюдательный совет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Состоит из членов кооператива: могут быть обмануты, запуганы, подкуплены</a:t>
          </a:r>
        </a:p>
      </dsp:txBody>
      <dsp:txXfrm>
        <a:off x="2233146" y="1430287"/>
        <a:ext cx="8282453" cy="1300261"/>
      </dsp:txXfrm>
    </dsp:sp>
    <dsp:sp modelId="{8EC6EDC6-5B1A-43EB-86F3-71CDF0377D3E}">
      <dsp:nvSpPr>
        <dsp:cNvPr id="0" name=""/>
        <dsp:cNvSpPr/>
      </dsp:nvSpPr>
      <dsp:spPr>
        <a:xfrm>
          <a:off x="130026" y="1560313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DECAC-58B3-41C5-BA63-EE7D3BD43280}">
      <dsp:nvSpPr>
        <dsp:cNvPr id="0" name=""/>
        <dsp:cNvSpPr/>
      </dsp:nvSpPr>
      <dsp:spPr>
        <a:xfrm>
          <a:off x="0" y="2860575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Ревизионный союз сельскохозяйственных кооперативов: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Компетентный, зависимый от кооперации в целом, независимый от конкретного кооператива</a:t>
          </a:r>
        </a:p>
      </dsp:txBody>
      <dsp:txXfrm>
        <a:off x="2233146" y="2860575"/>
        <a:ext cx="8282453" cy="1300261"/>
      </dsp:txXfrm>
    </dsp:sp>
    <dsp:sp modelId="{FDCFB072-3CED-437E-9B69-EE63A92CEFF0}">
      <dsp:nvSpPr>
        <dsp:cNvPr id="0" name=""/>
        <dsp:cNvSpPr/>
      </dsp:nvSpPr>
      <dsp:spPr>
        <a:xfrm>
          <a:off x="130026" y="2990601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7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4F969-53A4-4961-BBFC-1CEC610B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51831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Защита прав и интересов членов сельскохозяйственных потребительских и производственных кооперативов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B0E89-6773-4B19-B929-C7F113320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559" y="5579718"/>
            <a:ext cx="8249078" cy="864625"/>
          </a:xfrm>
        </p:spPr>
        <p:txBody>
          <a:bodyPr>
            <a:noAutofit/>
          </a:bodyPr>
          <a:lstStyle/>
          <a:p>
            <a:r>
              <a:rPr lang="ru-RU" sz="1400" dirty="0"/>
              <a:t>Методические материалы для руководителей и специалистов </a:t>
            </a:r>
            <a:r>
              <a:rPr lang="ru-RU" sz="1400" dirty="0" err="1"/>
              <a:t>СПоК</a:t>
            </a:r>
            <a:r>
              <a:rPr lang="ru-RU" sz="1400" dirty="0"/>
              <a:t>, 2020 г</a:t>
            </a:r>
          </a:p>
          <a:p>
            <a:pPr algn="ctr"/>
            <a:r>
              <a:rPr lang="ru-RU" sz="1000" dirty="0"/>
              <a:t>(Мероприятие реализуется при поддержке Министерства сельского хозяйства и потребительского рынка Республики Коми, Государственного казенного учреждения Республики Коми «Центр государственной поддержки агропромышленного комплекса и рыбного хозяйства Республики Коми» в рамках национального проекта «Малый бизнес и поддержка индивидуальной предпринимательской инициативы)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0CEB-32AE-45B1-8AAA-4B4827DD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7059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pic>
        <p:nvPicPr>
          <p:cNvPr id="6" name="Picture 2" descr="Герб Республики Коми — Википедия">
            <a:extLst>
              <a:ext uri="{FF2B5EF4-FFF2-40B4-BE49-F238E27FC236}">
                <a16:creationId xmlns:a16="http://schemas.microsoft.com/office/drawing/2014/main" id="{BC8E4EA0-123F-40CD-ABAB-2CEE5D6B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814" cy="22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13D804-13C3-4518-81FC-3DD022117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80955"/>
            <a:ext cx="2137558" cy="2020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F6A6F5-E7A0-4ECA-86C3-DC5803914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909" y="4818794"/>
            <a:ext cx="1793771" cy="20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0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662153-942F-442B-B234-6EB29B9A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Иногда</a:t>
            </a:r>
            <a:r>
              <a:rPr lang="en-US" sz="2800" dirty="0"/>
              <a:t> </a:t>
            </a:r>
            <a:r>
              <a:rPr lang="en-US" sz="2800" dirty="0" err="1"/>
              <a:t>кооператоры</a:t>
            </a:r>
            <a:r>
              <a:rPr lang="en-US" sz="2800" dirty="0"/>
              <a:t> </a:t>
            </a:r>
            <a:r>
              <a:rPr lang="en-US" sz="2800" dirty="0" err="1"/>
              <a:t>впервые</a:t>
            </a:r>
            <a:r>
              <a:rPr lang="en-US" sz="2800" dirty="0"/>
              <a:t> </a:t>
            </a:r>
            <a:r>
              <a:rPr lang="en-US" sz="2800" dirty="0" err="1"/>
              <a:t>узнают</a:t>
            </a:r>
            <a:r>
              <a:rPr lang="en-US" sz="2800" dirty="0"/>
              <a:t> о </a:t>
            </a:r>
            <a:r>
              <a:rPr lang="en-US" sz="2800" dirty="0" err="1"/>
              <a:t>необходимости</a:t>
            </a:r>
            <a:r>
              <a:rPr lang="en-US" sz="2800" dirty="0"/>
              <a:t> </a:t>
            </a:r>
            <a:r>
              <a:rPr lang="en-US" sz="2800" dirty="0" err="1"/>
              <a:t>членства</a:t>
            </a:r>
            <a:r>
              <a:rPr lang="en-US" sz="2800" dirty="0"/>
              <a:t> в </a:t>
            </a:r>
            <a:r>
              <a:rPr lang="en-US" sz="2800" dirty="0" err="1"/>
              <a:t>ревизионном</a:t>
            </a:r>
            <a:r>
              <a:rPr lang="en-US" sz="2800" dirty="0"/>
              <a:t> </a:t>
            </a:r>
            <a:r>
              <a:rPr lang="en-US" sz="2800" dirty="0" err="1"/>
              <a:t>союзе</a:t>
            </a:r>
            <a:r>
              <a:rPr lang="en-US" sz="2800" dirty="0"/>
              <a:t> </a:t>
            </a:r>
            <a:r>
              <a:rPr lang="en-US" sz="2800" dirty="0" err="1"/>
              <a:t>уже</a:t>
            </a:r>
            <a:r>
              <a:rPr lang="en-US" sz="2800" dirty="0"/>
              <a:t> </a:t>
            </a:r>
            <a:r>
              <a:rPr lang="en-US" sz="2800" dirty="0" err="1"/>
              <a:t>после</a:t>
            </a:r>
            <a:r>
              <a:rPr lang="en-US" sz="2800" dirty="0"/>
              <a:t> </a:t>
            </a:r>
            <a:r>
              <a:rPr lang="en-US" sz="2800" dirty="0" err="1"/>
              <a:t>создания</a:t>
            </a:r>
            <a:r>
              <a:rPr lang="en-US" sz="2800" dirty="0"/>
              <a:t> </a:t>
            </a:r>
            <a:r>
              <a:rPr lang="en-US" sz="2800" dirty="0" err="1"/>
              <a:t>кооператива</a:t>
            </a:r>
            <a:endParaRPr lang="en-US" sz="28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9CD6905-910A-4669-888F-8AA90191A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200" i="1" dirty="0" err="1"/>
              <a:t>Кооператив</a:t>
            </a:r>
            <a:r>
              <a:rPr lang="en-US" sz="2200" i="1" dirty="0"/>
              <a:t> … в </a:t>
            </a:r>
            <a:r>
              <a:rPr lang="en-US" sz="2200" i="1" dirty="0" err="1"/>
              <a:t>обязательном</a:t>
            </a:r>
            <a:r>
              <a:rPr lang="en-US" sz="2200" i="1" dirty="0"/>
              <a:t> </a:t>
            </a:r>
            <a:r>
              <a:rPr lang="en-US" sz="2200" i="1" dirty="0" err="1"/>
              <a:t>порядке</a:t>
            </a:r>
            <a:r>
              <a:rPr lang="en-US" sz="2200" i="1" dirty="0"/>
              <a:t> </a:t>
            </a:r>
            <a:r>
              <a:rPr lang="en-US" sz="2200" i="1" dirty="0" err="1"/>
              <a:t>входят</a:t>
            </a:r>
            <a:r>
              <a:rPr lang="en-US" sz="2200" i="1" dirty="0"/>
              <a:t> в </a:t>
            </a:r>
            <a:r>
              <a:rPr lang="en-US" sz="2200" i="1" dirty="0" err="1"/>
              <a:t>один</a:t>
            </a:r>
            <a:r>
              <a:rPr lang="en-US" sz="2200" i="1" dirty="0"/>
              <a:t> </a:t>
            </a:r>
            <a:r>
              <a:rPr lang="en-US" sz="2200" i="1" dirty="0" err="1"/>
              <a:t>из</a:t>
            </a:r>
            <a:r>
              <a:rPr lang="en-US" sz="2200" i="1" dirty="0"/>
              <a:t> </a:t>
            </a:r>
            <a:r>
              <a:rPr lang="en-US" sz="2200" i="1" dirty="0" err="1"/>
              <a:t>ревизионных</a:t>
            </a:r>
            <a:r>
              <a:rPr lang="en-US" sz="2200" i="1" dirty="0"/>
              <a:t> </a:t>
            </a:r>
            <a:r>
              <a:rPr lang="en-US" sz="2200" i="1" dirty="0" err="1"/>
              <a:t>союзов</a:t>
            </a:r>
            <a:r>
              <a:rPr lang="en-US" sz="2200" i="1" dirty="0"/>
              <a:t> </a:t>
            </a:r>
            <a:r>
              <a:rPr lang="en-US" sz="2200" i="1" dirty="0" err="1"/>
              <a:t>по</a:t>
            </a:r>
            <a:r>
              <a:rPr lang="en-US" sz="2200" i="1" dirty="0"/>
              <a:t> </a:t>
            </a:r>
            <a:r>
              <a:rPr lang="en-US" sz="2200" i="1" dirty="0" err="1"/>
              <a:t>их</a:t>
            </a:r>
            <a:r>
              <a:rPr lang="en-US" sz="2200" i="1" dirty="0"/>
              <a:t> </a:t>
            </a:r>
            <a:r>
              <a:rPr lang="en-US" sz="2200" i="1" dirty="0" err="1"/>
              <a:t>выбору</a:t>
            </a:r>
            <a:r>
              <a:rPr lang="en-US" sz="2200" i="1" dirty="0"/>
              <a:t>. В </a:t>
            </a:r>
            <a:r>
              <a:rPr lang="en-US" sz="2200" i="1" dirty="0" err="1"/>
              <a:t>ином</a:t>
            </a:r>
            <a:r>
              <a:rPr lang="en-US" sz="2200" i="1" dirty="0"/>
              <a:t> </a:t>
            </a:r>
            <a:r>
              <a:rPr lang="en-US" sz="2200" i="1" dirty="0" err="1"/>
              <a:t>случае</a:t>
            </a:r>
            <a:r>
              <a:rPr lang="en-US" sz="2200" i="1" dirty="0"/>
              <a:t> </a:t>
            </a:r>
            <a:r>
              <a:rPr lang="en-US" sz="2200" i="1" dirty="0" err="1"/>
              <a:t>кооператив</a:t>
            </a:r>
            <a:r>
              <a:rPr lang="en-US" sz="2200" i="1" dirty="0"/>
              <a:t>, </a:t>
            </a:r>
            <a:r>
              <a:rPr lang="en-US" sz="2200" i="1" dirty="0" err="1"/>
              <a:t>союз</a:t>
            </a:r>
            <a:r>
              <a:rPr lang="en-US" sz="2200" i="1" dirty="0"/>
              <a:t> </a:t>
            </a:r>
            <a:r>
              <a:rPr lang="en-US" sz="2200" i="1" dirty="0" err="1"/>
              <a:t>кооперативов</a:t>
            </a:r>
            <a:r>
              <a:rPr lang="en-US" sz="2200" i="1" dirty="0"/>
              <a:t> </a:t>
            </a:r>
            <a:r>
              <a:rPr lang="en-US" sz="2200" i="1" dirty="0" err="1"/>
              <a:t>подлежат</a:t>
            </a:r>
            <a:r>
              <a:rPr lang="en-US" sz="2200" i="1" dirty="0"/>
              <a:t> </a:t>
            </a:r>
            <a:r>
              <a:rPr lang="en-US" sz="2200" i="1" dirty="0" err="1"/>
              <a:t>ликвидации</a:t>
            </a:r>
            <a:r>
              <a:rPr lang="en-US" sz="2200" i="1" dirty="0"/>
              <a:t> </a:t>
            </a:r>
            <a:r>
              <a:rPr lang="en-US" sz="2200" i="1" dirty="0" err="1"/>
              <a:t>по</a:t>
            </a:r>
            <a:r>
              <a:rPr lang="en-US" sz="2200" i="1" dirty="0"/>
              <a:t> </a:t>
            </a:r>
            <a:r>
              <a:rPr lang="en-US" sz="2200" i="1" dirty="0" err="1"/>
              <a:t>решению</a:t>
            </a:r>
            <a:r>
              <a:rPr lang="en-US" sz="2200" i="1" dirty="0"/>
              <a:t> </a:t>
            </a:r>
            <a:r>
              <a:rPr lang="en-US" sz="2200" i="1" dirty="0" err="1"/>
              <a:t>суда</a:t>
            </a:r>
            <a:r>
              <a:rPr lang="en-US" sz="2200" i="1" dirty="0"/>
              <a:t>…</a:t>
            </a:r>
          </a:p>
          <a:p>
            <a:pPr marL="0" indent="0" algn="r">
              <a:buNone/>
            </a:pPr>
            <a:r>
              <a:rPr lang="en-US" sz="2200" i="1" dirty="0" err="1"/>
              <a:t>Федеральный</a:t>
            </a:r>
            <a:r>
              <a:rPr lang="en-US" sz="2200" i="1" dirty="0"/>
              <a:t> </a:t>
            </a:r>
            <a:r>
              <a:rPr lang="en-US" sz="2200" i="1" dirty="0" err="1"/>
              <a:t>закон</a:t>
            </a:r>
            <a:r>
              <a:rPr lang="en-US" sz="2200" i="1" dirty="0"/>
              <a:t> </a:t>
            </a:r>
            <a:r>
              <a:rPr lang="en-US" sz="2200" i="1" dirty="0" err="1"/>
              <a:t>от</a:t>
            </a:r>
            <a:r>
              <a:rPr lang="en-US" sz="2200" i="1" dirty="0"/>
              <a:t> 08.12.1995 г. № 193-ФЗ «О </a:t>
            </a:r>
            <a:r>
              <a:rPr lang="en-US" sz="2200" i="1" dirty="0" err="1"/>
              <a:t>сельскохозяйственной</a:t>
            </a:r>
            <a:r>
              <a:rPr lang="en-US" sz="2200" i="1" dirty="0"/>
              <a:t> </a:t>
            </a:r>
            <a:r>
              <a:rPr lang="en-US" sz="2200" i="1" dirty="0" err="1"/>
              <a:t>кооперации</a:t>
            </a:r>
            <a:r>
              <a:rPr lang="en-US" sz="2200" i="1" dirty="0"/>
              <a:t>», </a:t>
            </a:r>
            <a:r>
              <a:rPr lang="en-US" sz="2200" i="1" dirty="0" err="1"/>
              <a:t>ст</a:t>
            </a:r>
            <a:r>
              <a:rPr lang="en-US" sz="2200" i="1" dirty="0"/>
              <a:t>. 31, ч. 3</a:t>
            </a:r>
          </a:p>
        </p:txBody>
      </p:sp>
      <p:pic>
        <p:nvPicPr>
          <p:cNvPr id="8" name="Объект 7" descr="Изображение выглядит как человек, внутренний, сидит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EEF0DF80-A023-4322-AD12-C96B74D09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20376" b="-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6ED86D79-A118-4DF3-ACEA-10538081C3DE}"/>
              </a:ext>
            </a:extLst>
          </p:cNvPr>
          <p:cNvSpPr/>
          <p:nvPr/>
        </p:nvSpPr>
        <p:spPr>
          <a:xfrm>
            <a:off x="9847385" y="1417637"/>
            <a:ext cx="2341567" cy="132556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60C2A-37B0-495B-A5B5-A1E892970F82}"/>
              </a:ext>
            </a:extLst>
          </p:cNvPr>
          <p:cNvSpPr txBox="1"/>
          <p:nvPr/>
        </p:nvSpPr>
        <p:spPr>
          <a:xfrm>
            <a:off x="9996407" y="1750553"/>
            <a:ext cx="203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чего?</a:t>
            </a:r>
          </a:p>
        </p:txBody>
      </p:sp>
    </p:spTree>
    <p:extLst>
      <p:ext uri="{BB962C8B-B14F-4D97-AF65-F5344CB8AC3E}">
        <p14:creationId xmlns:p14="http://schemas.microsoft.com/office/powerpoint/2010/main" val="82990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11164-125E-4884-AA80-3490FECE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8" y="4224938"/>
            <a:ext cx="6105136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300"/>
              <a:t>Кооператив – это имущественный комплекс, который потенциально может стать источником ренты для контролирующего его лица</a:t>
            </a:r>
          </a:p>
        </p:txBody>
      </p:sp>
      <p:pic>
        <p:nvPicPr>
          <p:cNvPr id="9" name="Объект 8" descr="Изображение выглядит как внутренний, еда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7BFBCA86-368D-4DD0-9D76-6D8C53C4B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14436" b="1"/>
          <a:stretch/>
        </p:blipFill>
        <p:spPr>
          <a:xfrm>
            <a:off x="-9153" y="10"/>
            <a:ext cx="610513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</p:pic>
      <p:pic>
        <p:nvPicPr>
          <p:cNvPr id="7" name="Объект 6" descr="Изображение выглядит как внутренний, еда, наполненн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2C72E6CA-FD78-47DF-8243-DEC8024F0F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11031" b="1"/>
          <a:stretch/>
        </p:blipFill>
        <p:spPr>
          <a:xfrm>
            <a:off x="6355500" y="211464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875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D37F8BD-4DD4-4A97-9A44-88D10411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Существует две основных угрозы кооперативу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66AA68A-2647-4EDE-9DC4-14096F7F2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Некомпетентность руководства</a:t>
            </a:r>
          </a:p>
        </p:txBody>
      </p:sp>
      <p:pic>
        <p:nvPicPr>
          <p:cNvPr id="16" name="Объект 15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F9B2C5A-50A2-4ED9-AD7D-64D14757C5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88" y="3127375"/>
            <a:ext cx="4090124" cy="3063875"/>
          </a:xfr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648B4B1F-7BE1-40A8-939C-B5973F5ED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Стремление присвоить кооператив или экономический эффект от его деятельности</a:t>
            </a:r>
          </a:p>
        </p:txBody>
      </p:sp>
      <p:pic>
        <p:nvPicPr>
          <p:cNvPr id="18" name="Объект 17" descr="Изображение выглядит как человек, мужчина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FE20010F-D05C-467F-8395-72682D50F4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16" y="3127375"/>
            <a:ext cx="4151592" cy="3063875"/>
          </a:xfrm>
        </p:spPr>
      </p:pic>
    </p:spTree>
    <p:extLst>
      <p:ext uri="{BB962C8B-B14F-4D97-AF65-F5344CB8AC3E}">
        <p14:creationId xmlns:p14="http://schemas.microsoft.com/office/powerpoint/2010/main" val="289914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E238FCE-78FE-4091-A075-A0758800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Институты контроля исполнительных органов кооператива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46F71C9-DC8C-4EF0-98FA-813109E49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93543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A3D290-0AA7-4BD7-9299-FF08CC020698}"/>
              </a:ext>
            </a:extLst>
          </p:cNvPr>
          <p:cNvSpPr txBox="1"/>
          <p:nvPr/>
        </p:nvSpPr>
        <p:spPr>
          <a:xfrm>
            <a:off x="410706" y="6292312"/>
            <a:ext cx="1144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Ревизионный союз – объединение кооперативов для защиты интересов их членов</a:t>
            </a:r>
          </a:p>
        </p:txBody>
      </p:sp>
    </p:spTree>
    <p:extLst>
      <p:ext uri="{BB962C8B-B14F-4D97-AF65-F5344CB8AC3E}">
        <p14:creationId xmlns:p14="http://schemas.microsoft.com/office/powerpoint/2010/main" val="216779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0C4C4-A7DE-4306-B684-45F3987F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схема действий членов кооператива, считающих свои права нарушенными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F5D4D8-90BA-4EC3-8006-AD2FA20E3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«Обычные» действия членов кооперативов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9EEB823-172C-49E3-A46B-232B62039F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Направление жалоб в органы управления АПК,</a:t>
            </a:r>
          </a:p>
          <a:p>
            <a:r>
              <a:rPr lang="ru-RU" dirty="0"/>
              <a:t>Письма на имя руководства государства,</a:t>
            </a:r>
          </a:p>
          <a:p>
            <a:r>
              <a:rPr lang="ru-RU" dirty="0"/>
              <a:t>Обращения в прокуратуру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4B6BB7-967A-42EA-89F7-C1DC97DD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Действия, исходя из законодательства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F8CBB2D-7BB5-405A-9C99-8D4CB6D7AE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Обращение в Наблюдательный совет,</a:t>
            </a:r>
          </a:p>
          <a:p>
            <a:r>
              <a:rPr lang="ru-RU" dirty="0"/>
              <a:t>Обращение в ревизионный союз,</a:t>
            </a:r>
          </a:p>
          <a:p>
            <a:r>
              <a:rPr lang="ru-RU" dirty="0"/>
              <a:t>Созыв внеочередного собрания (от 1/10 числа членов)</a:t>
            </a:r>
          </a:p>
        </p:txBody>
      </p:sp>
    </p:spTree>
    <p:extLst>
      <p:ext uri="{BB962C8B-B14F-4D97-AF65-F5344CB8AC3E}">
        <p14:creationId xmlns:p14="http://schemas.microsoft.com/office/powerpoint/2010/main" val="401486103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241"/>
      </a:dk2>
      <a:lt2>
        <a:srgbClr val="E3E8E2"/>
      </a:lt2>
      <a:accent1>
        <a:srgbClr val="BB29E7"/>
      </a:accent1>
      <a:accent2>
        <a:srgbClr val="7036DB"/>
      </a:accent2>
      <a:accent3>
        <a:srgbClr val="3D48E9"/>
      </a:accent3>
      <a:accent4>
        <a:srgbClr val="1772D5"/>
      </a:accent4>
      <a:accent5>
        <a:srgbClr val="23B3C4"/>
      </a:accent5>
      <a:accent6>
        <a:srgbClr val="14BA87"/>
      </a:accent6>
      <a:hlink>
        <a:srgbClr val="398CAB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271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Elephant</vt:lpstr>
      <vt:lpstr>BrushVTI</vt:lpstr>
      <vt:lpstr>Защита прав и интересов членов сельскохозяйственных потребительских и производственных кооперативов</vt:lpstr>
      <vt:lpstr>Иногда кооператоры впервые узнают о необходимости членства в ревизионном союзе уже после создания кооператива</vt:lpstr>
      <vt:lpstr>Кооператив – это имущественный комплекс, который потенциально может стать источником ренты для контролирующего его лица</vt:lpstr>
      <vt:lpstr>Существует две основных угрозы кооперативу</vt:lpstr>
      <vt:lpstr>Институты контроля исполнительных органов кооператива</vt:lpstr>
      <vt:lpstr>Общая схема действий членов кооператива, считающих свои права нарушенными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Ревизионный союз сельскохозяйственных кооперативов: инструкция по изготовлению и эксплуатации</dc:title>
  <dc:creator>euser519</dc:creator>
  <cp:lastModifiedBy>Морозов Андрей</cp:lastModifiedBy>
  <cp:revision>8</cp:revision>
  <dcterms:created xsi:type="dcterms:W3CDTF">2020-05-31T19:05:23Z</dcterms:created>
  <dcterms:modified xsi:type="dcterms:W3CDTF">2020-11-28T15:11:23Z</dcterms:modified>
</cp:coreProperties>
</file>